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1" r:id="rId7"/>
    <p:sldId id="266" r:id="rId8"/>
    <p:sldId id="265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47"/>
  </p:normalViewPr>
  <p:slideViewPr>
    <p:cSldViewPr snapToGrid="0" snapToObjects="1">
      <p:cViewPr>
        <p:scale>
          <a:sx n="111" d="100"/>
          <a:sy n="111" d="100"/>
        </p:scale>
        <p:origin x="9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7AB4A-D5BF-0643-8298-F86C6A84FAD3}" type="datetimeFigureOut">
              <a:rPr kumimoji="1" lang="zh-CN" altLang="en-US" smtClean="0"/>
              <a:t>2017/4/3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AF0B-CA64-4041-A626-61A96F4ED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80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4000" dirty="0" smtClean="0"/>
              <a:t>SYSC 5405 Project: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Logistic Regression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Tingjun</a:t>
            </a:r>
            <a:r>
              <a:rPr kumimoji="1" lang="en-US" altLang="zh-CN" dirty="0" smtClean="0"/>
              <a:t> Liu, Ye Tao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65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Experiment Design:</a:t>
            </a:r>
            <a:r>
              <a:rPr kumimoji="1" lang="en-US" altLang="zh-CN" sz="3600" dirty="0"/>
              <a:t/>
            </a:r>
            <a:br>
              <a:rPr kumimoji="1" lang="en-US" altLang="zh-CN" sz="3600" dirty="0"/>
            </a:br>
            <a:r>
              <a:rPr kumimoji="1" lang="en-US" altLang="zh-CN" dirty="0"/>
              <a:t>result </a:t>
            </a:r>
            <a:r>
              <a:rPr kumimoji="1" lang="en-US" altLang="zh-CN" dirty="0" smtClean="0"/>
              <a:t>validation (Bootstrap)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𝑃𝑟𝑒𝑐𝑖𝑠𝑖𝑜𝑛</m:t>
                    </m:r>
                    <m:r>
                      <a:rPr kumimoji="1" lang="en-US" altLang="zh-CN" i="1" dirty="0" smtClean="0">
                        <a:latin typeface="Cambria Math" charset="0"/>
                      </a:rPr>
                      <m:t> =30.43%±2%</m:t>
                    </m:r>
                  </m:oMath>
                </a14:m>
                <a:endParaRPr/>
              </a:p>
              <a:p>
                <a:r>
                  <a:rPr kumimoji="1" lang="en-US" altLang="zh-CN" b="0" i="0" dirty="0" smtClean="0">
                    <a:latin typeface="Cambria Math" charset="0"/>
                  </a:rPr>
                  <a:t>Student test, p = 1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371" t="-1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𝑟𝑒𝑐𝑎𝑙𝑙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=30.25%±1.79%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>
                    <a:latin typeface="Cambria Math" charset="0"/>
                  </a:rPr>
                  <a:t>Student test, p = 1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371" t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69" y="3618053"/>
            <a:ext cx="3239947" cy="32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Thank 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4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Review logistic regression</a:t>
            </a:r>
          </a:p>
          <a:p>
            <a:r>
              <a:rPr kumimoji="1" lang="en-US" altLang="zh-CN" dirty="0" smtClean="0"/>
              <a:t>Experiment Design:</a:t>
            </a:r>
          </a:p>
          <a:p>
            <a:pPr lvl="1"/>
            <a:r>
              <a:rPr kumimoji="1" lang="en-US" altLang="zh-CN" dirty="0" smtClean="0"/>
              <a:t>Data pre-process</a:t>
            </a:r>
          </a:p>
          <a:p>
            <a:pPr lvl="1"/>
            <a:r>
              <a:rPr kumimoji="1" lang="en-US" altLang="zh-CN" dirty="0" smtClean="0"/>
              <a:t>Training:</a:t>
            </a:r>
          </a:p>
          <a:p>
            <a:pPr lvl="2"/>
            <a:r>
              <a:rPr kumimoji="1" lang="en-US" altLang="zh-CN" dirty="0" err="1" smtClean="0"/>
              <a:t>Undersampling</a:t>
            </a:r>
            <a:r>
              <a:rPr kumimoji="1" lang="en-US" altLang="zh-CN" dirty="0" smtClean="0"/>
              <a:t> + Bagging</a:t>
            </a:r>
          </a:p>
          <a:p>
            <a:pPr lvl="2"/>
            <a:r>
              <a:rPr kumimoji="1" lang="en-US" altLang="zh-CN" dirty="0" smtClean="0"/>
              <a:t>Active Learning</a:t>
            </a:r>
          </a:p>
          <a:p>
            <a:pPr lvl="1"/>
            <a:r>
              <a:rPr kumimoji="1" lang="en-US" altLang="zh-CN" dirty="0" smtClean="0"/>
              <a:t>Results Validation</a:t>
            </a:r>
          </a:p>
          <a:p>
            <a:r>
              <a:rPr kumimoji="1" lang="en-US" altLang="zh-CN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63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Review: Logistic Regression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3328879"/>
                <a:ext cx="4354975" cy="16482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𝑡h𝑟𝑒𝑠h𝑜𝑙𝑑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𝑐𝑙𝑎𝑠𝑠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′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𝑡h𝑟𝑒𝑠h𝑜𝑙𝑑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𝑐𝑙𝑎𝑠𝑠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′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3328879"/>
                <a:ext cx="4354975" cy="1648236"/>
              </a:xfrm>
              <a:blipFill rotWithShape="0">
                <a:blip r:embed="rId2"/>
                <a:stretch>
                  <a:fillRect b="-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4745619" y="2164466"/>
            <a:ext cx="6991109" cy="4398380"/>
          </a:xfrm>
          <a:prstGeom prst="roundRect">
            <a:avLst/>
          </a:prstGeom>
          <a:solidFill>
            <a:schemeClr val="tx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91" y="2222338"/>
            <a:ext cx="5640729" cy="42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 smtClean="0"/>
              <a:t>Experiment Design:</a:t>
            </a:r>
            <a:br>
              <a:rPr kumimoji="1" lang="en-US" altLang="zh-CN" sz="2800" dirty="0" smtClean="0"/>
            </a:br>
            <a:r>
              <a:rPr kumimoji="1" lang="en-US" altLang="zh-CN" dirty="0" smtClean="0"/>
              <a:t> Data Pre-process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CFS subset evaluator + Greedy step</a:t>
            </a:r>
          </a:p>
          <a:p>
            <a:pPr lvl="1"/>
            <a:r>
              <a:rPr kumimoji="1" lang="en-US" altLang="zh-CN" dirty="0" smtClean="0"/>
              <a:t>55 attributes selected</a:t>
            </a:r>
          </a:p>
          <a:p>
            <a:r>
              <a:rPr kumimoji="1" lang="en-US" altLang="zh-CN" dirty="0" smtClean="0"/>
              <a:t>How to handle missing data?</a:t>
            </a:r>
          </a:p>
          <a:p>
            <a:pPr lvl="1"/>
            <a:r>
              <a:rPr kumimoji="1" lang="en-US" altLang="zh-CN" dirty="0" smtClean="0"/>
              <a:t>Predicted value will be 1 when having missing data(-9999) </a:t>
            </a:r>
          </a:p>
          <a:p>
            <a:pPr lvl="1"/>
            <a:r>
              <a:rPr kumimoji="1" lang="en-US" altLang="zh-CN" dirty="0" smtClean="0"/>
              <a:t>Drop or merge</a:t>
            </a:r>
          </a:p>
          <a:p>
            <a:pPr lvl="1"/>
            <a:r>
              <a:rPr kumimoji="1" lang="en-US" altLang="zh-CN" dirty="0" smtClean="0"/>
              <a:t>40 attributes selected </a:t>
            </a:r>
          </a:p>
          <a:p>
            <a:r>
              <a:rPr kumimoji="1" lang="en-US" altLang="zh-CN" dirty="0" smtClean="0"/>
              <a:t>70% Training, 30% Validation.</a:t>
            </a:r>
          </a:p>
        </p:txBody>
      </p:sp>
    </p:spTree>
    <p:extLst>
      <p:ext uri="{BB962C8B-B14F-4D97-AF65-F5344CB8AC3E}">
        <p14:creationId xmlns:p14="http://schemas.microsoft.com/office/powerpoint/2010/main" val="15192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Experiment Design:</a:t>
            </a:r>
            <a:r>
              <a:rPr kumimoji="1" lang="en-US" altLang="zh-CN" sz="3200" dirty="0"/>
              <a:t/>
            </a:r>
            <a:br>
              <a:rPr kumimoji="1" lang="en-US" altLang="zh-CN" sz="3200" dirty="0"/>
            </a:br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754659" y="2057402"/>
            <a:ext cx="8686800" cy="4145690"/>
          </a:xfrm>
          <a:prstGeom prst="roundRect">
            <a:avLst/>
          </a:prstGeom>
          <a:solidFill>
            <a:schemeClr val="tx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3" y="2466972"/>
            <a:ext cx="7177857" cy="3324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49632" y="4374292"/>
            <a:ext cx="18473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Experiment Design:</a:t>
            </a:r>
            <a:r>
              <a:rPr kumimoji="1" lang="en-US" altLang="zh-CN" sz="3200" dirty="0"/>
              <a:t/>
            </a:r>
            <a:br>
              <a:rPr kumimoji="1" lang="en-US" altLang="zh-CN" sz="3200" dirty="0"/>
            </a:br>
            <a:r>
              <a:rPr kumimoji="1" lang="en-US" altLang="zh-CN" dirty="0" err="1" smtClean="0"/>
              <a:t>Undersampling+Bagging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96723" y="2520781"/>
            <a:ext cx="4699305" cy="3237468"/>
          </a:xfrm>
          <a:prstGeom prst="roundRect">
            <a:avLst/>
          </a:prstGeom>
          <a:solidFill>
            <a:schemeClr val="l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" y="2623118"/>
            <a:ext cx="4003589" cy="3002692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6664411" y="2520781"/>
            <a:ext cx="4699305" cy="3237468"/>
          </a:xfrm>
          <a:prstGeom prst="roundRect">
            <a:avLst/>
          </a:prstGeom>
          <a:solidFill>
            <a:schemeClr val="l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48" y="2623118"/>
            <a:ext cx="4003590" cy="3002692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5554552" y="3599530"/>
            <a:ext cx="762000" cy="104986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3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7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2800" dirty="0"/>
              <a:t>Experiment Design:</a:t>
            </a:r>
            <a:r>
              <a:rPr kumimoji="1" lang="en-US" altLang="zh-CN" sz="3200" dirty="0"/>
              <a:t/>
            </a:r>
            <a:br>
              <a:rPr kumimoji="1" lang="en-US" altLang="zh-CN" sz="3200" dirty="0"/>
            </a:br>
            <a:r>
              <a:rPr kumimoji="1" lang="en-US" altLang="zh-CN" dirty="0" err="1" smtClean="0"/>
              <a:t>Undersampling+Bagging</a:t>
            </a:r>
            <a:r>
              <a:rPr kumimoji="1" lang="en-US" altLang="zh-CN" dirty="0" smtClean="0"/>
              <a:t> (CONT.)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754659" y="2057402"/>
            <a:ext cx="8686800" cy="4145690"/>
          </a:xfrm>
          <a:prstGeom prst="roundRect">
            <a:avLst/>
          </a:prstGeom>
          <a:solidFill>
            <a:schemeClr val="tx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3" y="2466972"/>
            <a:ext cx="7177857" cy="33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Experiment Design:</a:t>
            </a:r>
            <a:r>
              <a:rPr kumimoji="1" lang="en-US" altLang="zh-CN" sz="3200" dirty="0"/>
              <a:t/>
            </a:r>
            <a:br>
              <a:rPr kumimoji="1" lang="en-US" altLang="zh-CN" sz="3200" dirty="0"/>
            </a:br>
            <a:r>
              <a:rPr kumimoji="1" lang="en-US" altLang="zh-CN" dirty="0" smtClean="0"/>
              <a:t>active learning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049632" y="4374292"/>
            <a:ext cx="18473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2152891" y="2268638"/>
            <a:ext cx="7234177" cy="4490977"/>
          </a:xfrm>
          <a:prstGeom prst="roundRect">
            <a:avLst/>
          </a:prstGeom>
          <a:solidFill>
            <a:schemeClr val="tx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26" y="2410427"/>
            <a:ext cx="5640729" cy="4230547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764192" y="3507129"/>
            <a:ext cx="289367" cy="2662177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75543" y="5440101"/>
            <a:ext cx="289367" cy="729205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538976" y="5312779"/>
            <a:ext cx="289367" cy="854115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8055" y="2773851"/>
            <a:ext cx="972273" cy="52322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800" smtClean="0"/>
              <a:t>50%</a:t>
            </a:r>
            <a:endParaRPr kumimoji="1"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134089" y="4798240"/>
            <a:ext cx="972273" cy="52322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25%</a:t>
            </a:r>
            <a:endParaRPr kumimoji="1"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200900" y="4657630"/>
            <a:ext cx="972273" cy="52322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25%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9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Precision-Recall Curve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500132" y="1759352"/>
            <a:ext cx="6944810" cy="5011838"/>
          </a:xfrm>
          <a:prstGeom prst="roundRect">
            <a:avLst/>
          </a:prstGeom>
          <a:solidFill>
            <a:schemeClr val="tx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40" y="1976376"/>
            <a:ext cx="5976395" cy="44822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14240" y="3557767"/>
            <a:ext cx="461665" cy="1319514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vert="eaVert" wrap="square" rtlCol="0">
            <a:spAutoFit/>
          </a:bodyPr>
          <a:lstStyle/>
          <a:p>
            <a:r>
              <a:rPr kumimoji="1" lang="en-US" altLang="zh-CN" dirty="0" smtClean="0">
                <a:effectLst>
                  <a:glow rad="127000">
                    <a:schemeClr val="bg1"/>
                  </a:glow>
                  <a:outerShdw blurRad="50800" dist="50800" dir="5400000" algn="ctr" rotWithShape="0">
                    <a:schemeClr val="bg1"/>
                  </a:outerShdw>
                </a:effectLst>
              </a:rPr>
              <a:t>Precision</a:t>
            </a:r>
            <a:endParaRPr kumimoji="1" lang="zh-CN" altLang="en-US" dirty="0">
              <a:effectLst>
                <a:glow rad="127000">
                  <a:schemeClr val="bg1"/>
                </a:glow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5337" y="62455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effectLst>
                  <a:glow rad="127000">
                    <a:schemeClr val="bg1"/>
                  </a:glow>
                  <a:outerShdw blurRad="50800" dist="50800" dir="5400000" algn="ctr" rotWithShape="0">
                    <a:schemeClr val="bg1"/>
                  </a:outerShdw>
                </a:effectLst>
              </a:rPr>
              <a:t>Recall</a:t>
            </a:r>
            <a:endParaRPr kumimoji="1" lang="zh-CN" altLang="en-US" dirty="0">
              <a:effectLst>
                <a:glow rad="127000">
                  <a:schemeClr val="bg1"/>
                </a:glow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2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水汽尾迹</Template>
  <TotalTime>1137</TotalTime>
  <Words>177</Words>
  <Application>Microsoft Macintosh PowerPoint</Application>
  <PresentationFormat>宽屏</PresentationFormat>
  <Paragraphs>39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Cambria Math</vt:lpstr>
      <vt:lpstr>Century Gothic</vt:lpstr>
      <vt:lpstr>DengXian</vt:lpstr>
      <vt:lpstr>Mangal</vt:lpstr>
      <vt:lpstr>宋体</vt:lpstr>
      <vt:lpstr>Arial</vt:lpstr>
      <vt:lpstr>水汽尾迹</vt:lpstr>
      <vt:lpstr>SYSC 5405 Project: Logistic Regression</vt:lpstr>
      <vt:lpstr>Agenda</vt:lpstr>
      <vt:lpstr>Review: Logistic Regression</vt:lpstr>
      <vt:lpstr>Experiment Design:  Data Pre-process</vt:lpstr>
      <vt:lpstr>Experiment Design: Overview</vt:lpstr>
      <vt:lpstr>Experiment Design: Undersampling+Bagging</vt:lpstr>
      <vt:lpstr>Experiment Design: Undersampling+Bagging (CONT.)</vt:lpstr>
      <vt:lpstr>Experiment Design: active learning</vt:lpstr>
      <vt:lpstr>Precision-Recall Curve</vt:lpstr>
      <vt:lpstr>Experiment Design: result validation (Bootstrap)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SYSC 5405 Project: Logistic Regression</dc:title>
  <dc:creator>Ye Tao</dc:creator>
  <cp:lastModifiedBy>Ye Tao</cp:lastModifiedBy>
  <cp:revision>49</cp:revision>
  <dcterms:created xsi:type="dcterms:W3CDTF">2017-04-01T20:01:57Z</dcterms:created>
  <dcterms:modified xsi:type="dcterms:W3CDTF">2017-04-03T15:15:31Z</dcterms:modified>
</cp:coreProperties>
</file>